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9" r:id="rId1"/>
  </p:sldMasterIdLst>
  <p:notesMasterIdLst>
    <p:notesMasterId r:id="rId32"/>
  </p:notesMasterIdLst>
  <p:handoutMasterIdLst>
    <p:handoutMasterId r:id="rId33"/>
  </p:handoutMasterIdLst>
  <p:sldIdLst>
    <p:sldId id="256" r:id="rId2"/>
    <p:sldId id="583" r:id="rId3"/>
    <p:sldId id="584" r:id="rId4"/>
    <p:sldId id="543" r:id="rId5"/>
    <p:sldId id="586" r:id="rId6"/>
    <p:sldId id="589" r:id="rId7"/>
    <p:sldId id="587" r:id="rId8"/>
    <p:sldId id="590" r:id="rId9"/>
    <p:sldId id="518" r:id="rId10"/>
    <p:sldId id="558" r:id="rId11"/>
    <p:sldId id="559" r:id="rId12"/>
    <p:sldId id="605" r:id="rId13"/>
    <p:sldId id="560" r:id="rId14"/>
    <p:sldId id="603" r:id="rId15"/>
    <p:sldId id="602" r:id="rId16"/>
    <p:sldId id="561" r:id="rId17"/>
    <p:sldId id="600" r:id="rId18"/>
    <p:sldId id="601" r:id="rId19"/>
    <p:sldId id="591" r:id="rId20"/>
    <p:sldId id="598" r:id="rId21"/>
    <p:sldId id="599" r:id="rId22"/>
    <p:sldId id="596" r:id="rId23"/>
    <p:sldId id="607" r:id="rId24"/>
    <p:sldId id="428" r:id="rId25"/>
    <p:sldId id="429" r:id="rId26"/>
    <p:sldId id="597" r:id="rId27"/>
    <p:sldId id="582" r:id="rId28"/>
    <p:sldId id="555" r:id="rId29"/>
    <p:sldId id="608" r:id="rId30"/>
    <p:sldId id="282" r:id="rId3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  <a:srgbClr val="054D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8795" autoAdjust="0"/>
  </p:normalViewPr>
  <p:slideViewPr>
    <p:cSldViewPr>
      <p:cViewPr>
        <p:scale>
          <a:sx n="75" d="100"/>
          <a:sy n="75" d="100"/>
        </p:scale>
        <p:origin x="-12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Achievement 2017-18</a:t>
            </a:r>
            <a:endParaRPr lang="en-US" dirty="0"/>
          </a:p>
        </c:rich>
      </c:tx>
      <c:layout>
        <c:manualLayout>
          <c:xMode val="edge"/>
          <c:yMode val="edge"/>
          <c:x val="0.34883692799269805"/>
          <c:y val="3.4090909090909095E-2"/>
        </c:manualLayout>
      </c:layout>
    </c:title>
    <c:plotArea>
      <c:layout>
        <c:manualLayout>
          <c:layoutTarget val="inner"/>
          <c:xMode val="edge"/>
          <c:yMode val="edge"/>
          <c:x val="0.18488531324888738"/>
          <c:y val="9.814701616245379E-2"/>
          <c:w val="0.68482848339610103"/>
          <c:h val="0.8100637173642768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Achievement</c:v>
                </c:pt>
              </c:strCache>
            </c:strRef>
          </c:tx>
          <c:spPr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 l="-100000" b="-100000"/>
            </a:gradFill>
            <a:ln cap="sq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  <c:dLbls>
            <c:dLbl>
              <c:idx val="10"/>
              <c:layout>
                <c:manualLayout>
                  <c:x val="7.2463768115942229E-3"/>
                  <c:y val="-3.7878787878787984E-3"/>
                </c:manualLayout>
              </c:layout>
              <c:showVal val="1"/>
            </c:dLbl>
            <c:dLbl>
              <c:idx val="12"/>
              <c:layout>
                <c:manualLayout>
                  <c:x val="1.7391304347826129E-2"/>
                  <c:y val="-3.7878787878787984E-3"/>
                </c:manualLayout>
              </c:layout>
              <c:showVal val="1"/>
            </c:dLbl>
            <c:dLbl>
              <c:idx val="14"/>
              <c:layout>
                <c:manualLayout>
                  <c:x val="8.6956521739130661E-3"/>
                  <c:y val="-5.6818181818182002E-3"/>
                </c:manualLayout>
              </c:layout>
              <c:showVal val="1"/>
            </c:dLbl>
            <c:showVal val="1"/>
          </c:dLbls>
          <c:cat>
            <c:strRef>
              <c:f>Sheet1!$A$2:$A$19</c:f>
              <c:strCache>
                <c:ptCount val="18"/>
                <c:pt idx="0">
                  <c:v>Toilet</c:v>
                </c:pt>
                <c:pt idx="1">
                  <c:v>Drinking Water</c:v>
                </c:pt>
                <c:pt idx="2">
                  <c:v>Inspection</c:v>
                </c:pt>
                <c:pt idx="3">
                  <c:v>M.D Entry</c:v>
                </c:pt>
                <c:pt idx="4">
                  <c:v>A.D Entry</c:v>
                </c:pt>
                <c:pt idx="5">
                  <c:v>School Health</c:v>
                </c:pt>
                <c:pt idx="6">
                  <c:v>KD</c:v>
                </c:pt>
                <c:pt idx="7">
                  <c:v>KS</c:v>
                </c:pt>
                <c:pt idx="8">
                  <c:v>MME</c:v>
                </c:pt>
                <c:pt idx="9">
                  <c:v>TA</c:v>
                </c:pt>
                <c:pt idx="10">
                  <c:v>Hon.CCH</c:v>
                </c:pt>
                <c:pt idx="11">
                  <c:v>Cooking Cost</c:v>
                </c:pt>
                <c:pt idx="12">
                  <c:v>Fund Flow</c:v>
                </c:pt>
                <c:pt idx="13">
                  <c:v>Payment to FCI</c:v>
                </c:pt>
                <c:pt idx="14">
                  <c:v>FG Utilsation</c:v>
                </c:pt>
                <c:pt idx="15">
                  <c:v>Working Days</c:v>
                </c:pt>
                <c:pt idx="16">
                  <c:v>Children</c:v>
                </c:pt>
                <c:pt idx="17">
                  <c:v>Institutions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0.8600000000000001</c:v>
                </c:pt>
                <c:pt idx="1">
                  <c:v>0.96000000000000008</c:v>
                </c:pt>
                <c:pt idx="2">
                  <c:v>0.8</c:v>
                </c:pt>
                <c:pt idx="3">
                  <c:v>0.73000000000000009</c:v>
                </c:pt>
                <c:pt idx="4">
                  <c:v>1</c:v>
                </c:pt>
                <c:pt idx="5">
                  <c:v>0.72000000000000008</c:v>
                </c:pt>
                <c:pt idx="6">
                  <c:v>1</c:v>
                </c:pt>
                <c:pt idx="7">
                  <c:v>0.99</c:v>
                </c:pt>
                <c:pt idx="8">
                  <c:v>0.97</c:v>
                </c:pt>
                <c:pt idx="9">
                  <c:v>1</c:v>
                </c:pt>
                <c:pt idx="10">
                  <c:v>0.97</c:v>
                </c:pt>
                <c:pt idx="11">
                  <c:v>0.99</c:v>
                </c:pt>
                <c:pt idx="12">
                  <c:v>0.98</c:v>
                </c:pt>
                <c:pt idx="13">
                  <c:v>1</c:v>
                </c:pt>
                <c:pt idx="14">
                  <c:v>0.98</c:v>
                </c:pt>
                <c:pt idx="15">
                  <c:v>0.94000000000000006</c:v>
                </c:pt>
                <c:pt idx="16">
                  <c:v>0.87000000000000011</c:v>
                </c:pt>
                <c:pt idx="17">
                  <c:v>0.98</c:v>
                </c:pt>
              </c:numCache>
            </c:numRef>
          </c:val>
        </c:ser>
        <c:gapWidth val="91"/>
        <c:overlap val="-28"/>
        <c:axId val="219641344"/>
        <c:axId val="219642880"/>
      </c:barChart>
      <c:catAx>
        <c:axId val="219641344"/>
        <c:scaling>
          <c:orientation val="minMax"/>
        </c:scaling>
        <c:axPos val="l"/>
        <c:tickLblPos val="nextTo"/>
        <c:crossAx val="219642880"/>
        <c:crosses val="autoZero"/>
        <c:auto val="1"/>
        <c:lblAlgn val="ctr"/>
        <c:lblOffset val="100"/>
      </c:catAx>
      <c:valAx>
        <c:axId val="219642880"/>
        <c:scaling>
          <c:orientation val="minMax"/>
          <c:max val="1"/>
          <c:min val="0"/>
        </c:scaling>
        <c:axPos val="b"/>
        <c:majorGridlines>
          <c:spPr>
            <a:ln>
              <a:prstDash val="sysDot"/>
            </a:ln>
          </c:spPr>
        </c:majorGridlines>
        <c:numFmt formatCode="0%" sourceLinked="1"/>
        <c:tickLblPos val="nextTo"/>
        <c:crossAx val="219641344"/>
        <c:crosses val="autoZero"/>
        <c:crossBetween val="between"/>
        <c:majorUnit val="0.2"/>
        <c:minorUnit val="4.0000000000000112E-2"/>
      </c:valAx>
    </c:plotArea>
    <c:legend>
      <c:legendPos val="r"/>
      <c:layout>
        <c:manualLayout>
          <c:xMode val="edge"/>
          <c:yMode val="edge"/>
          <c:x val="0.81625721784776906"/>
          <c:y val="3.5356269386781221E-2"/>
          <c:w val="0.15910510099281094"/>
          <c:h val="5.0035492722500734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364B03-7884-4982-AD80-0C009B359A9C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454859-490F-4269-8CBA-8DB5B83D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BC2413-D510-4BEC-A87A-8238059906D7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40" rIns="90081" bIns="450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1F2592-E483-46E1-801C-A8FAEC48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385CD-F866-47DB-B492-5B68ABEAA0B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81" tIns="45040" rIns="90081" bIns="45040" anchor="b"/>
          <a:lstStyle/>
          <a:p>
            <a:pPr algn="r" eaLnBrk="1" hangingPunct="1"/>
            <a:fld id="{2E7F62C7-35BC-4294-B2D4-3BEE33DE2148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B0E43-736E-416C-B2CD-69A15D09586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76" tIns="45038" rIns="90076" bIns="45038" anchor="b"/>
          <a:lstStyle/>
          <a:p>
            <a:pPr algn="r" eaLnBrk="1" hangingPunct="1"/>
            <a:fld id="{E5F5ED34-B635-480C-B2E1-A1213E1A198A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E126A-6DF9-40C9-A13A-4D55BBE4A8F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5D99-67E9-4516-8B03-600A5D88CDC1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2D326-36A4-411D-A81E-EFFB2DF7A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2144-39D8-44BF-822A-C54456D92CDB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4F6D-3740-493F-A252-F1888750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FC42-C7B6-43D7-8711-59065EC56DF3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609F-EFD8-48C4-BC2A-D482F5615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7C51-C1F0-4A39-88AC-320180F78D66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F5B0-2B0B-42C4-9B93-E6EB37B8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5E0F-30B7-4769-BDCC-CEE79B6FA724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C108-D343-4760-AA9A-2626709B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9F62-EC91-4F7F-AA7D-56FD32CAC7BA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0A0C-C157-4221-86F7-91A49522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B4DF-A12C-47D3-A399-BDD9245C93BA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3CEB-FFF6-40E5-BBC1-4EFEDEA66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F6E5-56F8-44A7-B652-A76D2C3C0F65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E798-151E-407C-BC85-9E80D09A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22E2-5623-403B-A922-C14EC9016652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83F5-F26F-4E3E-AF3F-5FE38E1E8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302C-A67F-4083-8CB0-000010549D95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979A-2282-477A-9079-A2FD82D5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63ED-BCB8-40AC-ABBA-5E71C558A71E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8C5F-5F44-48B4-9A6E-F0F3057BD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5FD6-BB30-44F5-BA38-A4A165C346CE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2CE8-6A6D-41CE-9064-0ABFB40B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6B2C2A-B628-4DA0-8068-CD8CC4A78437}" type="datetime1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MDM - 2010-11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6F3D8C1-85BC-4189-9956-2541DE89B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63" r:id="rId2"/>
    <p:sldLayoutId id="2147485173" r:id="rId3"/>
    <p:sldLayoutId id="2147485164" r:id="rId4"/>
    <p:sldLayoutId id="2147485165" r:id="rId5"/>
    <p:sldLayoutId id="2147485166" r:id="rId6"/>
    <p:sldLayoutId id="2147485167" r:id="rId7"/>
    <p:sldLayoutId id="2147485174" r:id="rId8"/>
    <p:sldLayoutId id="2147485175" r:id="rId9"/>
    <p:sldLayoutId id="2147485168" r:id="rId10"/>
    <p:sldLayoutId id="2147485169" r:id="rId11"/>
    <p:sldLayoutId id="214748517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EC7D0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C32D2E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C32D2E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inks/KS%20Garden.pptx" TargetMode="External"/><Relationship Id="rId2" Type="http://schemas.openxmlformats.org/officeDocument/2006/relationships/hyperlink" Target="Links/Practice%20of%20Lunch%20boxes%20for%20serving%20MDM%20in%20KJN%20Govt%20LPS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inks/CONTINGENCY%20PLAN.pptx" TargetMode="External"/><Relationship Id="rId2" Type="http://schemas.openxmlformats.org/officeDocument/2006/relationships/hyperlink" Target="Links/15.%20NFS%20Role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inks/FCI.pptx" TargetMode="External"/><Relationship Id="rId2" Type="http://schemas.openxmlformats.org/officeDocument/2006/relationships/hyperlink" Target="Links/Social%20Audit%20Presentation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inks/Chulha.pptx" TargetMode="External"/><Relationship Id="rId2" Type="http://schemas.openxmlformats.org/officeDocument/2006/relationships/hyperlink" Target="Links/KSPlan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Links/Water%20Fac.pptx" TargetMode="External"/><Relationship Id="rId4" Type="http://schemas.openxmlformats.org/officeDocument/2006/relationships/hyperlink" Target="Links/Tap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56DCE-1E8F-4991-9D77-98BA0CCDA7D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470025"/>
          </a:xfrm>
        </p:spPr>
        <p:txBody>
          <a:bodyPr/>
          <a:lstStyle/>
          <a:p>
            <a:pPr eaLnBrk="1" hangingPunct="1"/>
            <a:r>
              <a:rPr b="1" smtClean="0">
                <a:solidFill>
                  <a:schemeClr val="tx1"/>
                </a:solidFill>
                <a:latin typeface="Americana XBd BT" pitchFamily="18" charset="0"/>
              </a:rPr>
              <a:t>MID DAY MEAL SCHEME</a:t>
            </a:r>
            <a:br>
              <a:rPr b="1" smtClean="0">
                <a:solidFill>
                  <a:schemeClr val="tx1"/>
                </a:solidFill>
                <a:latin typeface="Americana XBd BT" pitchFamily="18" charset="0"/>
              </a:rPr>
            </a:br>
            <a:r>
              <a:rPr b="1" smtClean="0">
                <a:solidFill>
                  <a:schemeClr val="tx1"/>
                </a:solidFill>
              </a:rPr>
              <a:t>MEGHALAYA</a:t>
            </a:r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oudy Old Style" pitchFamily="18" charset="0"/>
              </a:rPr>
              <a:t>Annual Work Plan &amp; Budget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oudy Old Style" pitchFamily="18" charset="0"/>
              </a:rPr>
              <a:t>2018-19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Goudy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8542300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0"/>
          <a:ext cx="8763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Physical Achievement  2017-18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85800"/>
          <a:ext cx="8382000" cy="2850908"/>
        </p:xfrm>
        <a:graphic>
          <a:graphicData uri="http://schemas.openxmlformats.org/drawingml/2006/table">
            <a:tbl>
              <a:tblPr/>
              <a:tblGrid>
                <a:gridCol w="1925053"/>
                <a:gridCol w="2606841"/>
                <a:gridCol w="1925053"/>
                <a:gridCol w="1925053"/>
              </a:tblGrid>
              <a:tr h="4968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1.Number of Schools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78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No.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existing Institutions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Vs.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U.Pry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657600"/>
          <a:ext cx="8610600" cy="2743200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2498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Number of Children 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 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PAB Approval 2017-18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Enrolment as on 30.9.2017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no. of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Children Covered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Coverage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PAB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Coverage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Enrolment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(Pry)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385021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425555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380650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98.86%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89.45%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U.Pry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)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142364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173800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141780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99.59%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81.58%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 Children 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527385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599355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522430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99.06%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87.17%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40" y="239490"/>
            <a:ext cx="8839200" cy="4972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772400" cy="609600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Contd..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BF5B0-2B0B-42C4-9B93-E6EB37B859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6914" y="508003"/>
          <a:ext cx="8839201" cy="3409950"/>
        </p:xfrm>
        <a:graphic>
          <a:graphicData uri="http://schemas.openxmlformats.org/drawingml/2006/table">
            <a:tbl>
              <a:tblPr/>
              <a:tblGrid>
                <a:gridCol w="1661886"/>
                <a:gridCol w="1981200"/>
                <a:gridCol w="1752600"/>
                <a:gridCol w="1981200"/>
                <a:gridCol w="1462315"/>
              </a:tblGrid>
              <a:tr h="208753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 Cook-Cum-Helpers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CCH PAB Approval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No. of cooks appointed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Gap Due to frequent Change of CCH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 Primary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267200"/>
          <a:ext cx="8610599" cy="1981200"/>
        </p:xfrm>
        <a:graphic>
          <a:graphicData uri="http://schemas.openxmlformats.org/drawingml/2006/table">
            <a:tbl>
              <a:tblPr/>
              <a:tblGrid>
                <a:gridCol w="1458071"/>
                <a:gridCol w="1421801"/>
                <a:gridCol w="1458071"/>
                <a:gridCol w="1458071"/>
                <a:gridCol w="1421801"/>
                <a:gridCol w="1392784"/>
              </a:tblGrid>
              <a:tr h="646186"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  <a:r>
                        <a:rPr lang="en-US" sz="3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Foodgrain</a:t>
                      </a:r>
                      <a:r>
                        <a:rPr lang="en-US" sz="3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(In MTs)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82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Allocation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12398.43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12504.62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12205.12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200" cy="634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0"/>
            <a:ext cx="9148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0"/>
            <a:ext cx="5181600" cy="691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42365"/>
          <a:ext cx="8701120" cy="1379220"/>
        </p:xfrm>
        <a:graphic>
          <a:graphicData uri="http://schemas.openxmlformats.org/drawingml/2006/table">
            <a:tbl>
              <a:tblPr/>
              <a:tblGrid>
                <a:gridCol w="2175280"/>
                <a:gridCol w="2175280"/>
                <a:gridCol w="2175280"/>
                <a:gridCol w="2175280"/>
              </a:tblGrid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 </a:t>
                      </a:r>
                      <a:r>
                        <a:rPr lang="en-US" sz="24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Construction of Kitchen</a:t>
                      </a:r>
                      <a:r>
                        <a:rPr lang="en-US" sz="2400" b="1" i="1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Sheds</a:t>
                      </a:r>
                      <a:endParaRPr lang="en-US" sz="24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Target                      (Units Sanctioned)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Constructed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Started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latin typeface="Arial"/>
                        </a:rPr>
                        <a:t>9371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latin typeface="Arial"/>
                        </a:rPr>
                        <a:t>120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133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/>
              <a:t>N.B:</a:t>
            </a:r>
            <a:r>
              <a:rPr lang="en-US" b="1" dirty="0" smtClean="0"/>
              <a:t> </a:t>
            </a:r>
          </a:p>
          <a:p>
            <a:pPr marL="342900" indent="-342900" algn="just"/>
            <a:r>
              <a:rPr lang="en-US" b="1" dirty="0" smtClean="0"/>
              <a:t>	120 which shows in progress is actually completed but UCs and completion report is awaited from these 120 Schools.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76200"/>
            <a:ext cx="7772400" cy="533400"/>
          </a:xfrm>
        </p:spPr>
        <p:txBody>
          <a:bodyPr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Contd..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867150"/>
          <a:ext cx="8709720" cy="2678430"/>
        </p:xfrm>
        <a:graphic>
          <a:graphicData uri="http://schemas.openxmlformats.org/drawingml/2006/table">
            <a:tbl>
              <a:tblPr/>
              <a:tblGrid>
                <a:gridCol w="2116249"/>
                <a:gridCol w="2238611"/>
                <a:gridCol w="1451620"/>
                <a:gridCol w="1528022"/>
                <a:gridCol w="1375218"/>
              </a:tblGrid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 Procurement of Kitchen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Devices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Target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Units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Sanctioned)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Procured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yet procured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2007-2016</a:t>
                      </a: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(New)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12089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Arial"/>
                        </a:rPr>
                        <a:t>12089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2011-2017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(Replacement)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8882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latin typeface="Arial"/>
                        </a:rPr>
                        <a:t>8882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latin typeface="Arial"/>
                        </a:rPr>
                        <a:t>0</a:t>
                      </a:r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622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8" y="87084"/>
            <a:ext cx="5638800" cy="422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258" y="2485572"/>
            <a:ext cx="579120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33400"/>
          <a:ext cx="8763000" cy="2696028"/>
        </p:xfrm>
        <a:graphic>
          <a:graphicData uri="http://schemas.openxmlformats.org/drawingml/2006/table">
            <a:tbl>
              <a:tblPr/>
              <a:tblGrid>
                <a:gridCol w="1512714"/>
                <a:gridCol w="2909065"/>
                <a:gridCol w="2081101"/>
                <a:gridCol w="2260120"/>
              </a:tblGrid>
              <a:tr h="69118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 School Health </a:t>
                      </a:r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(SHP)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children to be covered under SHP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Target Total children covered under SHP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 Coverage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2017-18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599355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431271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72%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654" y="3755574"/>
          <a:ext cx="8763000" cy="2111826"/>
        </p:xfrm>
        <a:graphic>
          <a:graphicData uri="http://schemas.openxmlformats.org/drawingml/2006/table">
            <a:tbl>
              <a:tblPr/>
              <a:tblGrid>
                <a:gridCol w="1512714"/>
                <a:gridCol w="2909065"/>
                <a:gridCol w="2081101"/>
                <a:gridCol w="2260120"/>
              </a:tblGrid>
              <a:tr h="1407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Weekly Iron &amp; Folic Acid Supplementation (WIFS)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Deworming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tablets distributed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Distribution of spectacles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2017-18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686840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446085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4767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Best Practices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458200" cy="6019800"/>
          </a:xfrm>
        </p:spPr>
        <p:txBody>
          <a:bodyPr/>
          <a:lstStyle/>
          <a:p>
            <a:pPr lvl="0" algn="just"/>
            <a:r>
              <a:rPr lang="en-US" sz="2400" dirty="0" smtClean="0"/>
              <a:t>The State Government has established a </a:t>
            </a:r>
            <a:r>
              <a:rPr lang="en-US" sz="2400" b="1" dirty="0" smtClean="0"/>
              <a:t>Corpus Fund</a:t>
            </a:r>
            <a:r>
              <a:rPr lang="en-US" sz="2400" dirty="0" smtClean="0"/>
              <a:t> amounting to Rs. 10 </a:t>
            </a:r>
            <a:r>
              <a:rPr lang="en-US" sz="2400" dirty="0" err="1" smtClean="0"/>
              <a:t>crores</a:t>
            </a:r>
            <a:r>
              <a:rPr lang="en-US" sz="2400" dirty="0" smtClean="0"/>
              <a:t> to avoid any delay in releasing of funds to school.</a:t>
            </a:r>
          </a:p>
          <a:p>
            <a:pPr lvl="0" algn="just"/>
            <a:r>
              <a:rPr lang="en-US" sz="2400" b="1" dirty="0" smtClean="0"/>
              <a:t>E-Transfer of Mid Day Meal Funds</a:t>
            </a:r>
            <a:r>
              <a:rPr lang="en-US" sz="2400" dirty="0" smtClean="0"/>
              <a:t> such as Conversion cost and honorarium of Cook-cum-Helpers directly from the State Level to the School’s bank account and Cook-cum-Helper’s personal account respectively. </a:t>
            </a:r>
          </a:p>
          <a:p>
            <a:pPr lvl="0" algn="just"/>
            <a:r>
              <a:rPr lang="en-US" sz="2400" b="1" dirty="0" smtClean="0"/>
              <a:t>Community Participations: </a:t>
            </a:r>
            <a:r>
              <a:rPr lang="en-US" sz="2400" dirty="0" smtClean="0"/>
              <a:t>In some Schools, Parents and community contribute vegetables, fruits, firewood etc. to schools for cooking of meals for the children.</a:t>
            </a:r>
          </a:p>
          <a:p>
            <a:pPr lvl="0" algn="just"/>
            <a:r>
              <a:rPr lang="en-US" sz="2400" b="1" dirty="0" smtClean="0">
                <a:hlinkClick r:id="rId2" action="ppaction://hlinkfile"/>
              </a:rPr>
              <a:t>Uses of Tiffin box </a:t>
            </a:r>
            <a:r>
              <a:rPr lang="en-US" sz="2400" dirty="0" smtClean="0"/>
              <a:t>is being practice in some Government Schools and others schools have been instructed to follow this practice.</a:t>
            </a:r>
          </a:p>
          <a:p>
            <a:pPr lvl="0" algn="just"/>
            <a:r>
              <a:rPr lang="en-US" sz="2400" b="1" dirty="0" smtClean="0">
                <a:hlinkClick r:id="rId3" action="ppaction://hlinkpres?slideindex=1&amp;slidetitle="/>
              </a:rPr>
              <a:t>Kitchen Garden </a:t>
            </a:r>
            <a:r>
              <a:rPr lang="en-US" sz="2400" dirty="0" smtClean="0"/>
              <a:t>– Kitchen Garden is been practice in some of the schools in the State. Others Schools have been instructed to follow this practice if land is available for kitchen garden.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18" y="762000"/>
            <a:ext cx="8763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83F5-F26F-4E3E-AF3F-5FE38E1E84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476750" cy="596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4476750" cy="596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7. Toilet/Drinking Water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UDISE 2017-18 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066800"/>
          <a:ext cx="8839200" cy="4267199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8296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Government and Government Aided schools having Facilities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7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Schools 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Boys Toilet*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Girls Toilet**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Hand Washing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Facility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11597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11355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8576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772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80772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Proposal for 2018-19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226F-A142-41CD-8165-855C067F43A5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Propose Institutions 2018-19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039E0-50E5-4B3C-820C-D44B92B0F31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066800"/>
          <a:ext cx="8458201" cy="4094767"/>
        </p:xfrm>
        <a:graphic>
          <a:graphicData uri="http://schemas.openxmlformats.org/drawingml/2006/table">
            <a:tbl>
              <a:tblPr/>
              <a:tblGrid>
                <a:gridCol w="684119"/>
                <a:gridCol w="1800189"/>
                <a:gridCol w="1554292"/>
                <a:gridCol w="1309967"/>
                <a:gridCol w="1554817"/>
                <a:gridCol w="1554817"/>
              </a:tblGrid>
              <a:tr h="3279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Sl. No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.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Category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Schools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baseline="0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New Schools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Total of Schools Proposed to be Covered in </a:t>
                      </a: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2018-19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8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No. Of Schools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No. Of Special </a:t>
                      </a: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Franklin Gothic Book"/>
                        </a:rPr>
                        <a:t>Training </a:t>
                      </a:r>
                      <a:r>
                        <a:rPr lang="en-IN" sz="2400" b="1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Centers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783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Primary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Upper Primary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Total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86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67 New School is proposed to be covered in 2018-19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chemeClr val="tx1"/>
                </a:solidFill>
              </a:rPr>
              <a:t>Physical Targets for 2018-19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E64BD-DAF1-4DD5-8EC8-EEA49073E8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7499" y="990597"/>
          <a:ext cx="8458201" cy="5175231"/>
        </p:xfrm>
        <a:graphic>
          <a:graphicData uri="http://schemas.openxmlformats.org/drawingml/2006/table">
            <a:tbl>
              <a:tblPr/>
              <a:tblGrid>
                <a:gridCol w="963454"/>
                <a:gridCol w="3932219"/>
                <a:gridCol w="3562528"/>
              </a:tblGrid>
              <a:tr h="869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No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Proposal for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2018-19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1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(Pry)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latin typeface="+mj-lt"/>
                        </a:rPr>
                        <a:t>384583</a:t>
                      </a:r>
                      <a:endParaRPr lang="en-US" sz="18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Children  (U Pry)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142408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Children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526991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3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Working Days (Primary &amp;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Up.Pry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)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200-Pry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220-U.Pry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4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Cook cum Helpers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18547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(including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228 Addl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.)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5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Kitchen cum Store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6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Kitchen Devices 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67 (New)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65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Financial Requirements for 2018-19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2DB5-FBDF-4FEA-A91D-CE8D26AD0A2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9342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Perpetua" pitchFamily="18" charset="0"/>
              </a:rPr>
              <a:t>Rs. In </a:t>
            </a:r>
            <a:r>
              <a:rPr lang="en-US" sz="2800" dirty="0" err="1">
                <a:latin typeface="Perpetua" pitchFamily="18" charset="0"/>
              </a:rPr>
              <a:t>Lakhs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312738" y="1066800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Recurring  Central and State Assistance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6398" y="1651005"/>
          <a:ext cx="8534401" cy="4878705"/>
        </p:xfrm>
        <a:graphic>
          <a:graphicData uri="http://schemas.openxmlformats.org/drawingml/2006/table">
            <a:tbl>
              <a:tblPr/>
              <a:tblGrid>
                <a:gridCol w="4396309"/>
                <a:gridCol w="1509575"/>
                <a:gridCol w="1297706"/>
                <a:gridCol w="1330811"/>
              </a:tblGrid>
              <a:tr h="211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A) Recurring Assistance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of Foodgain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Cooking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4603.24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5112.84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Honorarium to Cook cum helper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6887.41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7582.48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B) Non-Recurring Assistance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Kitchen-Sheds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Kitchen Devices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G. Total (A+B)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6890.76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695.07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7585.83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Issues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Enhancement of Cooking Cost as per Price Index of Meghalaya.</a:t>
            </a:r>
          </a:p>
          <a:p>
            <a:pPr lvl="1" algn="just"/>
            <a:r>
              <a:rPr lang="en-US" dirty="0" smtClean="0"/>
              <a:t>Enhancement of Honorarium of Cook-Cum-Helpers as per Daily Wages Rate.</a:t>
            </a:r>
          </a:p>
          <a:p>
            <a:pPr lvl="1" algn="just"/>
            <a:r>
              <a:rPr lang="en-US" dirty="0" smtClean="0"/>
              <a:t>Increase of Management Fund from 1.8% to 4% out of Total Central Budget Cost so that at the State/District/Sub-Divisional/Blocks proper management and monitoring of the scheme be strengthening.</a:t>
            </a:r>
          </a:p>
          <a:p>
            <a:pPr lvl="1" algn="just"/>
            <a:r>
              <a:rPr lang="en-US" b="1" dirty="0" smtClean="0"/>
              <a:t>Funds for </a:t>
            </a:r>
            <a:r>
              <a:rPr lang="en-US" b="1" dirty="0" smtClean="0"/>
              <a:t>Kitchen sheds </a:t>
            </a:r>
            <a:r>
              <a:rPr lang="en-US" b="1" dirty="0" smtClean="0"/>
              <a:t>Replacement/Repairs /Store &amp; Wash Room</a:t>
            </a:r>
            <a:r>
              <a:rPr lang="en-IN" b="1" dirty="0" smtClean="0"/>
              <a:t> </a:t>
            </a:r>
            <a:r>
              <a:rPr lang="en-IN" dirty="0" smtClean="0"/>
              <a:t>(Tentative </a:t>
            </a:r>
            <a:r>
              <a:rPr lang="en-IN" dirty="0" smtClean="0"/>
              <a:t>Total Value is Rs.11635.30 </a:t>
            </a:r>
            <a:r>
              <a:rPr lang="en-IN" dirty="0" err="1" smtClean="0"/>
              <a:t>Lakhs</a:t>
            </a:r>
            <a:r>
              <a:rPr lang="en-IN" dirty="0" smtClean="0"/>
              <a:t> )</a:t>
            </a:r>
          </a:p>
          <a:p>
            <a:pPr lvl="2" algn="just"/>
            <a:r>
              <a:rPr lang="en-IN" dirty="0" smtClean="0"/>
              <a:t>Replacement =Rs.4979.04 </a:t>
            </a:r>
            <a:r>
              <a:rPr lang="en-IN" dirty="0" err="1" smtClean="0"/>
              <a:t>Lakhs</a:t>
            </a:r>
            <a:r>
              <a:rPr lang="en-IN" dirty="0" smtClean="0"/>
              <a:t> (1353 units)</a:t>
            </a:r>
          </a:p>
          <a:p>
            <a:pPr lvl="2" algn="just"/>
            <a:r>
              <a:rPr lang="en-IN" dirty="0" smtClean="0"/>
              <a:t>Repairs = Rs.19.84.80 (1654 Units)</a:t>
            </a:r>
          </a:p>
          <a:p>
            <a:pPr lvl="2" algn="just"/>
            <a:r>
              <a:rPr lang="en-IN" dirty="0" smtClean="0"/>
              <a:t>Store Room &amp; Wash Room = Rs.4671.76 (2539 Units)	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0400"/>
            <a:ext cx="6096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800600" cy="3446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8006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0"/>
            <a:ext cx="43688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IN" dirty="0" smtClean="0"/>
              <a:t>Achievements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1524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Legal Literacy Awareness Camp in collaboration with District Legal Authority of Meghalaya In East </a:t>
            </a:r>
            <a:r>
              <a:rPr lang="en-US" sz="2800" dirty="0" err="1" smtClean="0"/>
              <a:t>Khasi</a:t>
            </a:r>
            <a:r>
              <a:rPr lang="en-US" sz="2800" dirty="0" smtClean="0"/>
              <a:t> Hills</a:t>
            </a:r>
            <a:endParaRPr lang="en-IN" sz="2800" b="1" dirty="0" smtClean="0"/>
          </a:p>
          <a:p>
            <a:pPr marL="514350" indent="-514350">
              <a:buNone/>
            </a:pPr>
            <a:endParaRPr lang="en-IN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4800" y="2133600"/>
            <a:ext cx="8534400" cy="4495800"/>
            <a:chOff x="1" y="1"/>
            <a:chExt cx="9143999" cy="689400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"/>
              <a:ext cx="4572000" cy="34290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1"/>
              <a:ext cx="5076056" cy="380704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35488" y="3356992"/>
              <a:ext cx="4608512" cy="352839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3356993"/>
              <a:ext cx="4716016" cy="353701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77A7D-2D6E-49C9-A986-6229E7AC985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990600"/>
            <a:ext cx="8229600" cy="5324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4343400"/>
          </a:xfrm>
        </p:spPr>
        <p:txBody>
          <a:bodyPr>
            <a:normAutofit/>
          </a:bodyPr>
          <a:lstStyle/>
          <a:p>
            <a:pPr marL="682625" indent="-287338">
              <a:buNone/>
            </a:pPr>
            <a:r>
              <a:rPr lang="en-US" sz="3200" dirty="0" smtClean="0"/>
              <a:t>2. </a:t>
            </a:r>
            <a:r>
              <a:rPr lang="en-US" sz="3200" b="1" dirty="0" smtClean="0"/>
              <a:t>Awareness </a:t>
            </a:r>
            <a:r>
              <a:rPr lang="en-US" sz="3200" b="1" dirty="0" err="1" smtClean="0"/>
              <a:t>Programme</a:t>
            </a:r>
            <a:r>
              <a:rPr lang="en-US" sz="3200" b="1" dirty="0" smtClean="0"/>
              <a:t> </a:t>
            </a:r>
            <a:r>
              <a:rPr lang="en-US" sz="3200" dirty="0" smtClean="0"/>
              <a:t>on NFS Act 2013 under Meghalaya Food Commission have been conducted in the State to all the Headman, Wholesalers/FPS, Head-Teachers, NGOs, etc. in East </a:t>
            </a:r>
            <a:r>
              <a:rPr lang="en-US" sz="3200" dirty="0" err="1" smtClean="0"/>
              <a:t>Khasi</a:t>
            </a:r>
            <a:r>
              <a:rPr lang="en-US" sz="3200" dirty="0" smtClean="0"/>
              <a:t> Hills, West &amp; South West </a:t>
            </a:r>
            <a:r>
              <a:rPr lang="en-US" sz="3200" dirty="0" err="1" smtClean="0"/>
              <a:t>Khasi</a:t>
            </a:r>
            <a:r>
              <a:rPr lang="en-US" sz="3200" dirty="0" smtClean="0"/>
              <a:t> Hills, </a:t>
            </a:r>
            <a:r>
              <a:rPr lang="en-US" sz="3200" dirty="0" err="1" smtClean="0"/>
              <a:t>Jaintia</a:t>
            </a:r>
            <a:r>
              <a:rPr lang="en-US" sz="3200" dirty="0" smtClean="0"/>
              <a:t> Hills, West </a:t>
            </a:r>
            <a:r>
              <a:rPr lang="en-US" sz="3200" dirty="0" err="1" smtClean="0"/>
              <a:t>Garo</a:t>
            </a:r>
            <a:r>
              <a:rPr lang="en-US" sz="3200" dirty="0" smtClean="0"/>
              <a:t> Hills, East </a:t>
            </a:r>
            <a:r>
              <a:rPr lang="en-US" sz="3200" dirty="0" err="1" smtClean="0"/>
              <a:t>Garo</a:t>
            </a:r>
            <a:r>
              <a:rPr lang="en-US" sz="3200" dirty="0" smtClean="0"/>
              <a:t> Hills on the implementation of NFS Act under the State for Mid Day Meal Scheme. </a:t>
            </a:r>
            <a:endParaRPr lang="en-IN" sz="3200" b="1" dirty="0" smtClean="0"/>
          </a:p>
          <a:p>
            <a:pPr marL="514350" indent="-514350">
              <a:buNone/>
            </a:pPr>
            <a:endParaRPr lang="en-IN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90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382000" cy="6477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IN" sz="3200" dirty="0" smtClean="0"/>
              <a:t>3</a:t>
            </a:r>
            <a:r>
              <a:rPr lang="en-IN" sz="3100" dirty="0" smtClean="0"/>
              <a:t>. A </a:t>
            </a:r>
            <a:r>
              <a:rPr lang="en-US" sz="3100" b="1" u="sng" dirty="0" smtClean="0">
                <a:hlinkClick r:id="rId2" action="ppaction://hlinkpres?slideindex=1&amp;slidetitle="/>
              </a:rPr>
              <a:t>Duty </a:t>
            </a:r>
            <a:r>
              <a:rPr lang="en-US" sz="3100" b="1" dirty="0" smtClean="0">
                <a:hlinkClick r:id="rId2" action="ppaction://hlinkpres?slideindex=1&amp;slidetitle="/>
              </a:rPr>
              <a:t>Chart </a:t>
            </a:r>
            <a:r>
              <a:rPr lang="en-US" sz="3100" dirty="0" smtClean="0"/>
              <a:t>has been notified for the Officers at different Levels to monitor the proper implementation of National Food Security Act 2013 and Mid Day Meals (MDM) Rules 2015 and District Grievance </a:t>
            </a:r>
            <a:r>
              <a:rPr lang="en-US" sz="3100" dirty="0" err="1" smtClean="0"/>
              <a:t>Redressal</a:t>
            </a:r>
            <a:r>
              <a:rPr lang="en-US" sz="3100" dirty="0" smtClean="0"/>
              <a:t> Cell </a:t>
            </a:r>
            <a:r>
              <a:rPr lang="en-US" sz="3100" dirty="0" err="1" smtClean="0"/>
              <a:t>wth</a:t>
            </a:r>
            <a:r>
              <a:rPr lang="en-US" sz="3100" dirty="0" smtClean="0"/>
              <a:t> a toll free </a:t>
            </a:r>
            <a:r>
              <a:rPr lang="en-US" sz="3100" b="1" dirty="0" smtClean="0"/>
              <a:t>Number 1967 </a:t>
            </a:r>
            <a:r>
              <a:rPr lang="en-US" sz="3100" dirty="0" smtClean="0"/>
              <a:t>has been setup  to receive complain and addressed  the same during office hours.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4. A </a:t>
            </a:r>
            <a:r>
              <a:rPr lang="en-US" sz="3200" b="1" u="sng" dirty="0" smtClean="0">
                <a:hlinkClick r:id="rId3" action="ppaction://hlinkpres?slideindex=1&amp;slidetitle="/>
              </a:rPr>
              <a:t>Contingency Plan &amp; Guidelines to Ensure Quality, Safety And Hygiene</a:t>
            </a:r>
            <a:r>
              <a:rPr lang="en-US" sz="3200" b="1" dirty="0" smtClean="0">
                <a:hlinkClick r:id="rId3" action="ppaction://hlinkpres?slideindex=1&amp;slidetitle="/>
              </a:rPr>
              <a:t> </a:t>
            </a:r>
            <a:r>
              <a:rPr lang="en-US" sz="3200" dirty="0" smtClean="0"/>
              <a:t>To avoid any untoward incidents and for better implementation of MDM  for SMCs/ Headmasters/ Headmistress /Head Teachers/Cook-Cum-Helpers have been circulated</a:t>
            </a:r>
            <a:endParaRPr lang="en-IN" sz="3200" dirty="0" smtClean="0"/>
          </a:p>
          <a:p>
            <a:pPr marL="514350" indent="-514350" algn="just"/>
            <a:endParaRPr lang="en-IN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82000" cy="5791200"/>
          </a:xfrm>
        </p:spPr>
        <p:txBody>
          <a:bodyPr>
            <a:normAutofit fontScale="92500" lnSpcReduction="20000"/>
          </a:bodyPr>
          <a:lstStyle/>
          <a:p>
            <a:pPr marL="682625" indent="-287338" algn="just">
              <a:buNone/>
            </a:pPr>
            <a:endParaRPr lang="en-US" sz="3200" dirty="0" smtClean="0"/>
          </a:p>
          <a:p>
            <a:pPr marL="682625" indent="-287338" algn="just">
              <a:buNone/>
            </a:pPr>
            <a:r>
              <a:rPr lang="en-US" sz="3200" dirty="0" smtClean="0"/>
              <a:t>5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u="sng" dirty="0" smtClean="0">
                <a:solidFill>
                  <a:srgbClr val="002060"/>
                </a:solidFill>
                <a:hlinkClick r:id="rId2" action="ppaction://hlinkpres?slideindex=1&amp;slidetitle="/>
              </a:rPr>
              <a:t>Social audit </a:t>
            </a:r>
            <a:r>
              <a:rPr lang="en-US" sz="3200" dirty="0" smtClean="0"/>
              <a:t>has also been carried out on the implementation of Mid Day Meal by the Meghalaya Society For Social Audit &amp; Transparency (MSSAT) Meghalaya, Shillong under the “Meghalaya Community  Participation and Public Service Social Audit Act, 2017 (MCP&amp; PSSA) in 18 villages under the Sub Divisions of Shillong, </a:t>
            </a:r>
            <a:r>
              <a:rPr lang="en-US" sz="3200" dirty="0" err="1" smtClean="0"/>
              <a:t>Sohra</a:t>
            </a:r>
            <a:r>
              <a:rPr lang="en-US" sz="3200" dirty="0" smtClean="0"/>
              <a:t>, </a:t>
            </a:r>
            <a:r>
              <a:rPr lang="en-US" sz="3200" dirty="0" err="1" smtClean="0"/>
              <a:t>Nongpoh</a:t>
            </a:r>
            <a:r>
              <a:rPr lang="en-US" sz="3200" dirty="0" smtClean="0"/>
              <a:t>, </a:t>
            </a:r>
            <a:r>
              <a:rPr lang="en-US" sz="3200" dirty="0" err="1" smtClean="0"/>
              <a:t>Mairang</a:t>
            </a:r>
            <a:r>
              <a:rPr lang="en-US" sz="3200" dirty="0" smtClean="0"/>
              <a:t>, </a:t>
            </a:r>
            <a:r>
              <a:rPr lang="en-US" sz="3200" dirty="0" err="1" smtClean="0"/>
              <a:t>Amlarem</a:t>
            </a:r>
            <a:r>
              <a:rPr lang="en-US" sz="3200" dirty="0" smtClean="0"/>
              <a:t>, </a:t>
            </a:r>
            <a:r>
              <a:rPr lang="en-US" sz="3200" dirty="0" err="1" smtClean="0"/>
              <a:t>Williamnagar</a:t>
            </a:r>
            <a:r>
              <a:rPr lang="en-US" sz="3200" dirty="0" smtClean="0"/>
              <a:t>, </a:t>
            </a:r>
            <a:r>
              <a:rPr lang="en-US" sz="3200" dirty="0" err="1" smtClean="0"/>
              <a:t>Resubelpara</a:t>
            </a:r>
            <a:r>
              <a:rPr lang="en-US" sz="3200" dirty="0" smtClean="0"/>
              <a:t>.</a:t>
            </a:r>
          </a:p>
          <a:p>
            <a:pPr marL="682625" indent="-287338" algn="just">
              <a:buNone/>
            </a:pPr>
            <a:endParaRPr lang="en-US" sz="3200" dirty="0" smtClean="0"/>
          </a:p>
          <a:p>
            <a:pPr marL="682625" indent="-287338" algn="just">
              <a:buNone/>
            </a:pPr>
            <a:r>
              <a:rPr lang="en-US" sz="3200" dirty="0" smtClean="0"/>
              <a:t>6. 100% Payment to FCI in 2017-18. </a:t>
            </a:r>
          </a:p>
          <a:p>
            <a:pPr marL="682625" indent="-287338" algn="just">
              <a:buNone/>
            </a:pPr>
            <a:r>
              <a:rPr lang="en-US" sz="3200" dirty="0" smtClean="0"/>
              <a:t>	(</a:t>
            </a:r>
            <a:r>
              <a:rPr lang="en-US" sz="3200" dirty="0" smtClean="0">
                <a:hlinkClick r:id="rId3" action="ppaction://hlinkpres?slideindex=1&amp;slidetitle="/>
              </a:rPr>
              <a:t>FCI Clearance Certificate</a:t>
            </a:r>
            <a:r>
              <a:rPr lang="en-US" sz="3200" dirty="0" smtClean="0"/>
              <a:t>)</a:t>
            </a:r>
          </a:p>
          <a:p>
            <a:pPr marL="682625" indent="-287338" algn="just">
              <a:buNone/>
            </a:pPr>
            <a:endParaRPr lang="en-US" sz="3200" dirty="0" smtClean="0"/>
          </a:p>
          <a:p>
            <a:pPr marL="682625" indent="-287338">
              <a:buNone/>
            </a:pPr>
            <a:r>
              <a:rPr lang="en-US" sz="3200" dirty="0" smtClean="0"/>
              <a:t> </a:t>
            </a:r>
            <a:endParaRPr lang="en-IN" sz="3200" b="1" dirty="0" smtClean="0"/>
          </a:p>
          <a:p>
            <a:pPr marL="514350" indent="-514350">
              <a:buNone/>
            </a:pPr>
            <a:endParaRPr lang="en-IN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979A-2282-477A-9079-A2FD82D599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6397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Innovation Plan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686800" cy="5867400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400" dirty="0" smtClean="0"/>
              <a:t>	In reference to </a:t>
            </a:r>
            <a:r>
              <a:rPr lang="en-US" sz="2000" b="1" dirty="0" smtClean="0"/>
              <a:t>D.O. No. 9-12/2017-EE.6-MDM-3-1 dated 24.5.2017 </a:t>
            </a:r>
            <a:r>
              <a:rPr lang="en-US" sz="2000" dirty="0" smtClean="0"/>
              <a:t>For fulfilling the objectives of Mid Day Meal Scheme, A </a:t>
            </a:r>
            <a:r>
              <a:rPr lang="en-US" sz="2000" b="1" dirty="0" smtClean="0"/>
              <a:t>New Innovative Project </a:t>
            </a:r>
            <a:r>
              <a:rPr lang="en-US" sz="2000" dirty="0" smtClean="0"/>
              <a:t>have been </a:t>
            </a:r>
            <a:r>
              <a:rPr lang="en-US" sz="2000" dirty="0" err="1" smtClean="0"/>
              <a:t>formalated</a:t>
            </a:r>
            <a:r>
              <a:rPr lang="en-US" sz="2000" dirty="0" smtClean="0"/>
              <a:t> by taking inputs/suggestions/plans from </a:t>
            </a:r>
            <a:r>
              <a:rPr lang="en-US" sz="2000" b="1" dirty="0" smtClean="0"/>
              <a:t>State Council of Science, Technology &amp; Environment, Meghalaya and Public Health Engineering (PHE) Department. </a:t>
            </a:r>
            <a:r>
              <a:rPr lang="en-US" sz="2000" dirty="0" smtClean="0"/>
              <a:t>The Proposal have been submitted to the Joint Secretary (EE-I), Government of India, Ministry of HRD, Department of School Education and Literacy, New Delhi</a:t>
            </a:r>
            <a:r>
              <a:rPr lang="en-US" sz="2000" b="1" dirty="0" smtClean="0"/>
              <a:t> </a:t>
            </a:r>
            <a:r>
              <a:rPr lang="en-US" sz="2000" dirty="0" smtClean="0"/>
              <a:t>vide letter </a:t>
            </a:r>
            <a:r>
              <a:rPr lang="en-US" sz="2000" b="1" dirty="0" smtClean="0"/>
              <a:t>EDN.NO.351/2009/248 Dated: 19.7.2017 </a:t>
            </a:r>
            <a:r>
              <a:rPr lang="en-US" sz="2000" dirty="0" smtClean="0"/>
              <a:t>for approval.</a:t>
            </a:r>
          </a:p>
          <a:p>
            <a:r>
              <a:rPr lang="en-US" sz="2000" b="1" dirty="0" smtClean="0"/>
              <a:t>The Project covers the following important issues:</a:t>
            </a:r>
            <a:endParaRPr lang="en-US" sz="2400" b="1" dirty="0" smtClean="0"/>
          </a:p>
          <a:p>
            <a:pPr marL="1106488" lvl="0" indent="-514350">
              <a:buFont typeface="+mj-lt"/>
              <a:buAutoNum type="alphaLcParenR"/>
            </a:pPr>
            <a:r>
              <a:rPr lang="en-US" sz="2800" b="1" dirty="0" smtClean="0">
                <a:ln cmpd="sng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2" action="ppaction://hlinkpres?slideindex=1&amp;slidetitle="/>
              </a:rPr>
              <a:t>Construction of kitchen-cum-stores by using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2" action="ppaction://hlinkpres?slideindex=1&amp;slidetitle="/>
              </a:rPr>
              <a:t>appropriate design to North-Eastern Region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800" b="1" dirty="0" smtClean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1106488" lvl="0" indent="-514350">
              <a:buFont typeface="+mj-lt"/>
              <a:buAutoNum type="alphaLcParenR"/>
            </a:pP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3" action="ppaction://hlinkpres?slideindex=1&amp;slidetitle="/>
              </a:rPr>
              <a:t>Coverage of LPG for those Schools in Urban Area where Gas is easily available and Smokeless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3" action="ppaction://hlinkpres?slideindex=1&amp;slidetitle="/>
              </a:rPr>
              <a:t>Chulha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3" action="ppaction://hlinkpres?slideindex=1&amp;slidetitle="/>
              </a:rPr>
              <a:t> for School in rural areas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800" b="1" dirty="0" smtClean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1106488" lvl="0" indent="-514350">
              <a:buFont typeface="+mj-lt"/>
              <a:buAutoNum type="alphaLcParenR"/>
            </a:pP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4" action="ppaction://hlinkpres?slideindex=1&amp;slidetitle="/>
              </a:rPr>
              <a:t>Provision of Multi-tap hand washing facilities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800" b="1" dirty="0" smtClean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1106488" indent="-514350">
              <a:buFont typeface="+mj-lt"/>
              <a:buAutoNum type="alphaLcParenR"/>
            </a:pP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hlinkClick r:id="rId5" action="ppaction://hlinkpres?slideindex=1&amp;slidetitle="/>
              </a:rPr>
              <a:t>Provision of good drinking water facilities (Two model one for Urban and One for Rural Areas)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C108-D343-4760-AA9A-2626709B6C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219200"/>
            <a:ext cx="7772400" cy="37338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During 2017-18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8518</TotalTime>
  <Words>1051</Words>
  <Application>Microsoft Office PowerPoint</Application>
  <PresentationFormat>On-screen Show (4:3)</PresentationFormat>
  <Paragraphs>330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MID DAY MEAL SCHEME MEGHALAYA</vt:lpstr>
      <vt:lpstr>Best Practices</vt:lpstr>
      <vt:lpstr>Achievements</vt:lpstr>
      <vt:lpstr>Slide 4</vt:lpstr>
      <vt:lpstr>Slide 5</vt:lpstr>
      <vt:lpstr>Slide 6</vt:lpstr>
      <vt:lpstr>Slide 7</vt:lpstr>
      <vt:lpstr>Innovation Plan</vt:lpstr>
      <vt:lpstr>Slide 9</vt:lpstr>
      <vt:lpstr>Slide 10</vt:lpstr>
      <vt:lpstr>Physical Achievement  2017-18</vt:lpstr>
      <vt:lpstr>Slide 12</vt:lpstr>
      <vt:lpstr>Contd..</vt:lpstr>
      <vt:lpstr>Slide 14</vt:lpstr>
      <vt:lpstr>Slide 15</vt:lpstr>
      <vt:lpstr>Contd..</vt:lpstr>
      <vt:lpstr>Slide 17</vt:lpstr>
      <vt:lpstr>Slide 18</vt:lpstr>
      <vt:lpstr>Slide 19</vt:lpstr>
      <vt:lpstr>Slide 20</vt:lpstr>
      <vt:lpstr>Slide 21</vt:lpstr>
      <vt:lpstr>7. Toilet/Drinking Water</vt:lpstr>
      <vt:lpstr>Slide 23</vt:lpstr>
      <vt:lpstr>Proposal for 2018-19</vt:lpstr>
      <vt:lpstr>Propose Institutions 2018-19</vt:lpstr>
      <vt:lpstr>Physical Targets for 2018-19</vt:lpstr>
      <vt:lpstr>Financial Requirements for 2018-19</vt:lpstr>
      <vt:lpstr>Issues </vt:lpstr>
      <vt:lpstr>Slide 29</vt:lpstr>
      <vt:lpstr>Slide 30</vt:lpstr>
    </vt:vector>
  </TitlesOfParts>
  <Company>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WORKING PLAN &amp; BUDGET 2007-08</dc:title>
  <dc:creator>gene</dc:creator>
  <cp:lastModifiedBy>Lenovo</cp:lastModifiedBy>
  <cp:revision>849</cp:revision>
  <cp:lastPrinted>2011-05-02T12:25:29Z</cp:lastPrinted>
  <dcterms:created xsi:type="dcterms:W3CDTF">2007-04-03T16:05:19Z</dcterms:created>
  <dcterms:modified xsi:type="dcterms:W3CDTF">2018-05-24T08:24:29Z</dcterms:modified>
</cp:coreProperties>
</file>